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4" roundtripDataSignature="AMtx7mjS1QGOGThhFg9TyzpRJ8yasydB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0000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title"/>
          </p:nvPr>
        </p:nvSpPr>
        <p:spPr>
          <a:xfrm>
            <a:off x="794657" y="568325"/>
            <a:ext cx="10515600" cy="1325563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ru-RU" dirty="0">
                <a:latin typeface="Arial Black"/>
                <a:ea typeface="Arial Black"/>
                <a:cs typeface="Arial Black"/>
                <a:sym typeface="Arial Black"/>
              </a:rPr>
              <a:t>Творческое объединение «</a:t>
            </a:r>
            <a:r>
              <a:rPr lang="ru-RU" dirty="0" err="1">
                <a:latin typeface="Arial Black"/>
                <a:ea typeface="Arial Black"/>
                <a:cs typeface="Arial Black"/>
                <a:sym typeface="Arial Black"/>
              </a:rPr>
              <a:t>РотФронт</a:t>
            </a:r>
            <a:r>
              <a:rPr lang="ru-RU" dirty="0">
                <a:latin typeface="Arial Black"/>
                <a:ea typeface="Arial Black"/>
                <a:cs typeface="Arial Black"/>
                <a:sym typeface="Arial Black"/>
              </a:rPr>
              <a:t>» представляет</a:t>
            </a:r>
            <a:endParaRPr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2618" y="2354036"/>
            <a:ext cx="3959678" cy="3959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827314"/>
            <a:ext cx="10515600" cy="49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1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1" y="827314"/>
            <a:ext cx="10515600" cy="49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200" y="827314"/>
            <a:ext cx="10689771" cy="5196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6800" y="488970"/>
            <a:ext cx="10058400" cy="565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4354" y="0"/>
            <a:ext cx="934329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57855" y="0"/>
            <a:ext cx="947629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37883" y="0"/>
            <a:ext cx="951623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19676" y="0"/>
            <a:ext cx="955264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 txBox="1">
            <a:spLocks noGrp="1"/>
          </p:cNvSpPr>
          <p:nvPr>
            <p:ph type="title"/>
          </p:nvPr>
        </p:nvSpPr>
        <p:spPr>
          <a:xfrm>
            <a:off x="251114" y="185017"/>
            <a:ext cx="8223305" cy="1089601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ru-RU" dirty="0">
                <a:latin typeface="Arial Black"/>
                <a:ea typeface="Arial Black"/>
                <a:cs typeface="Arial Black"/>
                <a:sym typeface="Arial Black"/>
              </a:rPr>
              <a:t>3-граммы </a:t>
            </a:r>
            <a:endParaRPr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53" name="Google Shape;153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28728" r="50358" b="22874"/>
          <a:stretch/>
        </p:blipFill>
        <p:spPr>
          <a:xfrm>
            <a:off x="277091" y="1579416"/>
            <a:ext cx="8197328" cy="4493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99369" y="2233346"/>
            <a:ext cx="3111086" cy="2243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6996573" cy="132178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ru-RU">
                <a:latin typeface="Arial Black"/>
                <a:ea typeface="Arial Black"/>
                <a:cs typeface="Arial Black"/>
                <a:sym typeface="Arial Black"/>
              </a:rPr>
              <a:t>4- граммы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60" name="Google Shape;160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3" t="25512" r="50595" b="18506"/>
          <a:stretch/>
        </p:blipFill>
        <p:spPr>
          <a:xfrm>
            <a:off x="838200" y="1986455"/>
            <a:ext cx="6996573" cy="4457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76442" y="1324303"/>
            <a:ext cx="2928279" cy="376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"/>
          <p:cNvSpPr txBox="1">
            <a:spLocks noGrp="1"/>
          </p:cNvSpPr>
          <p:nvPr>
            <p:ph type="title"/>
          </p:nvPr>
        </p:nvSpPr>
        <p:spPr>
          <a:xfrm>
            <a:off x="191814" y="365125"/>
            <a:ext cx="6781800" cy="129025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ru-RU">
                <a:latin typeface="Arial Black"/>
                <a:ea typeface="Arial Black"/>
                <a:cs typeface="Arial Black"/>
                <a:sym typeface="Arial Black"/>
              </a:rPr>
              <a:t>5-ти граммы 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67" name="Google Shape;167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3" t="28695" r="40971" b="18407"/>
          <a:stretch/>
        </p:blipFill>
        <p:spPr>
          <a:xfrm>
            <a:off x="181305" y="2238703"/>
            <a:ext cx="7551046" cy="4083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9448" y="567558"/>
            <a:ext cx="3951890" cy="3951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 txBox="1">
            <a:spLocks noGrp="1"/>
          </p:cNvSpPr>
          <p:nvPr>
            <p:ph type="title"/>
          </p:nvPr>
        </p:nvSpPr>
        <p:spPr>
          <a:xfrm>
            <a:off x="521110" y="325796"/>
            <a:ext cx="10832690" cy="151283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ru-RU" sz="3100" dirty="0" smtClean="0">
                <a:latin typeface="Arial Black"/>
                <a:ea typeface="Arial Black"/>
                <a:cs typeface="Arial Black"/>
                <a:sym typeface="Arial Black"/>
              </a:rPr>
              <a:t>Этап </a:t>
            </a:r>
            <a:r>
              <a:rPr lang="en-US" sz="3100" dirty="0" smtClean="0">
                <a:latin typeface="Arial Black"/>
                <a:ea typeface="Arial Black"/>
                <a:cs typeface="Arial Black"/>
                <a:sym typeface="Arial Black"/>
              </a:rPr>
              <a:t>IV</a:t>
            </a:r>
            <a:r>
              <a:rPr lang="ru-RU" sz="3100" dirty="0" smtClean="0">
                <a:latin typeface="Arial Black"/>
                <a:ea typeface="Arial Black"/>
                <a:cs typeface="Arial Black"/>
                <a:sym typeface="Arial Black"/>
              </a:rPr>
              <a:t>: </a:t>
            </a:r>
            <a:r>
              <a:rPr lang="ru-RU" sz="3100" dirty="0" err="1" smtClean="0">
                <a:latin typeface="Arial Black"/>
                <a:ea typeface="Arial Black"/>
                <a:cs typeface="Arial Black"/>
                <a:sym typeface="Arial Black"/>
              </a:rPr>
              <a:t>Voyant</a:t>
            </a:r>
            <a:r>
              <a:rPr lang="ru-RU" sz="3100" dirty="0" smtClean="0"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3100" dirty="0" err="1" smtClean="0">
                <a:latin typeface="Arial Black"/>
                <a:ea typeface="Arial Black"/>
                <a:cs typeface="Arial Black"/>
                <a:sym typeface="Arial Black"/>
              </a:rPr>
              <a:t>tools</a:t>
            </a:r>
            <a:r>
              <a:rPr lang="ru-RU" sz="3100" dirty="0" smtClean="0">
                <a:latin typeface="Arial Black"/>
                <a:ea typeface="Arial Black"/>
                <a:cs typeface="Arial Black"/>
                <a:sym typeface="Arial Black"/>
              </a:rPr>
              <a:t> (кол-во употреблений</a:t>
            </a:r>
            <a:br>
              <a:rPr lang="ru-RU" sz="3100" dirty="0" smtClean="0"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ru-RU" sz="3100" dirty="0" smtClean="0">
                <a:latin typeface="Arial Black"/>
                <a:ea typeface="Arial Black"/>
                <a:cs typeface="Arial Black"/>
                <a:sym typeface="Arial Black"/>
              </a:rPr>
              <a:t>«-</a:t>
            </a:r>
            <a:r>
              <a:rPr lang="ru-RU" sz="3100" dirty="0" err="1" smtClean="0">
                <a:latin typeface="Arial Black"/>
                <a:ea typeface="Arial Black"/>
                <a:cs typeface="Arial Black"/>
                <a:sym typeface="Arial Black"/>
              </a:rPr>
              <a:t>изм</a:t>
            </a:r>
            <a:r>
              <a:rPr lang="ru-RU" sz="3100" dirty="0" smtClean="0">
                <a:latin typeface="Arial Black"/>
                <a:ea typeface="Arial Black"/>
                <a:cs typeface="Arial Black"/>
                <a:sym typeface="Arial Black"/>
              </a:rPr>
              <a:t>-»</a:t>
            </a:r>
            <a:r>
              <a:rPr lang="ru-RU" sz="3100" dirty="0" err="1" smtClean="0">
                <a:latin typeface="Arial Black"/>
                <a:ea typeface="Arial Black"/>
                <a:cs typeface="Arial Black"/>
                <a:sym typeface="Arial Black"/>
              </a:rPr>
              <a:t>ов</a:t>
            </a:r>
            <a:r>
              <a:rPr lang="ru-RU" sz="3100" dirty="0" smtClean="0">
                <a:latin typeface="Arial Black"/>
                <a:ea typeface="Arial Black"/>
                <a:cs typeface="Arial Black"/>
                <a:sym typeface="Arial Black"/>
              </a:rPr>
              <a:t> во всех материалах и плотность их употребления</a:t>
            </a:r>
            <a:r>
              <a:rPr lang="ru-RU" sz="2800" dirty="0">
                <a:latin typeface="Arial Black"/>
                <a:ea typeface="Arial Black"/>
                <a:cs typeface="Arial Black"/>
                <a:sym typeface="Arial Black"/>
              </a:rPr>
              <a:t>)</a:t>
            </a:r>
            <a:endParaRPr dirty="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026" name="Picture 2" descr="https://lh3.googleusercontent.com/Z0jzg7sC1xlanz0l7f3Imfra-SaRN4N6xp79TXcN0oBsTXHlGU59YQnxSyu2q0KK82X_ehmntMqJFoZLdvmLrsKEfLVlZqRAS3geWZpPcY-EZ1ttUq5moN6sUflOXELFqJqMkW_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13596"/>
          <a:stretch/>
        </p:blipFill>
        <p:spPr bwMode="auto">
          <a:xfrm>
            <a:off x="839207" y="2124780"/>
            <a:ext cx="10196496" cy="424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en-US" sz="3200" dirty="0" err="1" smtClean="0">
                <a:latin typeface="Arial Black" panose="020B0A04020102020204" pitchFamily="34" charset="0"/>
              </a:rPr>
              <a:t>Voyant</a:t>
            </a:r>
            <a:r>
              <a:rPr lang="en-US" sz="3200" dirty="0" smtClean="0">
                <a:latin typeface="Arial Black" panose="020B0A04020102020204" pitchFamily="34" charset="0"/>
              </a:rPr>
              <a:t> Tools</a:t>
            </a:r>
            <a:r>
              <a:rPr lang="ru-RU" sz="3200" dirty="0" smtClean="0">
                <a:latin typeface="Arial Black" panose="020B0A04020102020204" pitchFamily="34" charset="0"/>
              </a:rPr>
              <a:t>: частотность и плотность употребление «-</a:t>
            </a:r>
            <a:r>
              <a:rPr lang="ru-RU" sz="3200" dirty="0" err="1" smtClean="0">
                <a:latin typeface="Arial Black" panose="020B0A04020102020204" pitchFamily="34" charset="0"/>
              </a:rPr>
              <a:t>изм</a:t>
            </a:r>
            <a:r>
              <a:rPr lang="ru-RU" sz="3200" dirty="0" smtClean="0">
                <a:latin typeface="Arial Black" panose="020B0A04020102020204" pitchFamily="34" charset="0"/>
              </a:rPr>
              <a:t>-»</a:t>
            </a:r>
            <a:r>
              <a:rPr lang="ru-RU" sz="3200" dirty="0" err="1" smtClean="0">
                <a:latin typeface="Arial Black" panose="020B0A04020102020204" pitchFamily="34" charset="0"/>
              </a:rPr>
              <a:t>ов</a:t>
            </a:r>
            <a:r>
              <a:rPr lang="ru-RU" sz="3200" dirty="0" smtClean="0">
                <a:latin typeface="Arial Black" panose="020B0A04020102020204" pitchFamily="34" charset="0"/>
              </a:rPr>
              <a:t> в отдельных материалах </a:t>
            </a:r>
            <a:endParaRPr lang="ru-RU" sz="3200" dirty="0">
              <a:latin typeface="Arial Black" panose="020B0A04020102020204" pitchFamily="34" charset="0"/>
            </a:endParaRPr>
          </a:p>
        </p:txBody>
      </p:sp>
      <p:pic>
        <p:nvPicPr>
          <p:cNvPr id="11" name="image1.png"/>
          <p:cNvPicPr/>
          <p:nvPr/>
        </p:nvPicPr>
        <p:blipFill>
          <a:blip r:embed="rId2"/>
          <a:srcRect t="8259" b="7079"/>
          <a:stretch>
            <a:fillRect/>
          </a:stretch>
        </p:blipFill>
        <p:spPr>
          <a:xfrm>
            <a:off x="1892595" y="2062162"/>
            <a:ext cx="8420985" cy="441306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57697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/>
          <p:nvPr/>
        </p:nvPicPr>
        <p:blipFill>
          <a:blip r:embed="rId2"/>
          <a:srcRect t="8554" b="8849"/>
          <a:stretch>
            <a:fillRect/>
          </a:stretch>
        </p:blipFill>
        <p:spPr>
          <a:xfrm>
            <a:off x="956930" y="903768"/>
            <a:ext cx="10037135" cy="514615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6058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1.png"/>
          <p:cNvPicPr/>
          <p:nvPr/>
        </p:nvPicPr>
        <p:blipFill>
          <a:blip r:embed="rId2"/>
          <a:srcRect t="8259" b="7669"/>
          <a:stretch>
            <a:fillRect/>
          </a:stretch>
        </p:blipFill>
        <p:spPr>
          <a:xfrm>
            <a:off x="1425678" y="1091381"/>
            <a:ext cx="9762002" cy="4850844"/>
          </a:xfrm>
          <a:prstGeom prst="rect">
            <a:avLst/>
          </a:prstGeom>
          <a:ln/>
        </p:spPr>
      </p:pic>
      <p:pic>
        <p:nvPicPr>
          <p:cNvPr id="6" name="image1.png"/>
          <p:cNvPicPr/>
          <p:nvPr/>
        </p:nvPicPr>
        <p:blipFill>
          <a:blip r:embed="rId3"/>
          <a:srcRect t="8554" b="14159"/>
          <a:stretch>
            <a:fillRect/>
          </a:stretch>
        </p:blipFill>
        <p:spPr>
          <a:xfrm>
            <a:off x="1425678" y="1120876"/>
            <a:ext cx="9762002" cy="489646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2277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/>
          <p:nvPr/>
        </p:nvPicPr>
        <p:blipFill>
          <a:blip r:embed="rId2"/>
          <a:srcRect t="8259" b="14454"/>
          <a:stretch>
            <a:fillRect/>
          </a:stretch>
        </p:blipFill>
        <p:spPr>
          <a:xfrm>
            <a:off x="1533947" y="1139913"/>
            <a:ext cx="10028789" cy="4870055"/>
          </a:xfrm>
          <a:prstGeom prst="rect">
            <a:avLst/>
          </a:prstGeom>
          <a:ln/>
        </p:spPr>
      </p:pic>
      <p:pic>
        <p:nvPicPr>
          <p:cNvPr id="3" name="image1.png"/>
          <p:cNvPicPr/>
          <p:nvPr/>
        </p:nvPicPr>
        <p:blipFill>
          <a:blip r:embed="rId3"/>
          <a:srcRect t="8259" b="14159"/>
          <a:stretch>
            <a:fillRect/>
          </a:stretch>
        </p:blipFill>
        <p:spPr>
          <a:xfrm>
            <a:off x="1425678" y="1139913"/>
            <a:ext cx="10137058" cy="487005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2794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/>
          <p:nvPr/>
        </p:nvPicPr>
        <p:blipFill>
          <a:blip r:embed="rId2"/>
          <a:srcRect t="8849" b="14454"/>
          <a:stretch>
            <a:fillRect/>
          </a:stretch>
        </p:blipFill>
        <p:spPr>
          <a:xfrm>
            <a:off x="754912" y="680484"/>
            <a:ext cx="10664455" cy="56458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88839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ctrTitle"/>
          </p:nvPr>
        </p:nvSpPr>
        <p:spPr>
          <a:xfrm>
            <a:off x="1349829" y="1906133"/>
            <a:ext cx="9492342" cy="3159352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 Black"/>
              <a:buNone/>
            </a:pPr>
            <a:r>
              <a:rPr lang="ru-RU" sz="4800" dirty="0">
                <a:latin typeface="Arial Black"/>
                <a:ea typeface="Arial Black"/>
                <a:cs typeface="Arial Black"/>
                <a:sym typeface="Arial Black"/>
              </a:rPr>
              <a:t>Функционирование </a:t>
            </a:r>
            <a:br>
              <a:rPr lang="ru-RU" sz="4800" dirty="0"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ru-RU" sz="4800" dirty="0">
                <a:latin typeface="Arial Black"/>
                <a:ea typeface="Arial Black"/>
                <a:cs typeface="Arial Black"/>
                <a:sym typeface="Arial Black"/>
              </a:rPr>
              <a:t>«-</a:t>
            </a:r>
            <a:r>
              <a:rPr lang="ru-RU" sz="4800" dirty="0" err="1" smtClean="0">
                <a:latin typeface="Arial Black"/>
                <a:ea typeface="Arial Black"/>
                <a:cs typeface="Arial Black"/>
                <a:sym typeface="Arial Black"/>
              </a:rPr>
              <a:t>изм</a:t>
            </a:r>
            <a:r>
              <a:rPr lang="ru-RU" sz="4800" dirty="0" smtClean="0">
                <a:latin typeface="Arial Black"/>
                <a:ea typeface="Arial Black"/>
                <a:cs typeface="Arial Black"/>
                <a:sym typeface="Arial Black"/>
              </a:rPr>
              <a:t>-»</a:t>
            </a:r>
            <a:r>
              <a:rPr lang="ru-RU" sz="4800" dirty="0" err="1" smtClean="0">
                <a:latin typeface="Arial Black"/>
                <a:ea typeface="Arial Black"/>
                <a:cs typeface="Arial Black"/>
                <a:sym typeface="Arial Black"/>
              </a:rPr>
              <a:t>ов</a:t>
            </a:r>
            <a:r>
              <a:rPr lang="ru-RU" sz="4800" dirty="0" smtClean="0"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4800" dirty="0">
                <a:latin typeface="Arial Black"/>
                <a:ea typeface="Arial Black"/>
                <a:cs typeface="Arial Black"/>
                <a:sym typeface="Arial Black"/>
              </a:rPr>
              <a:t>в материалах съездов ЦК КПСС 1940-1960х гг.</a:t>
            </a:r>
            <a:endParaRPr sz="4800" dirty="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/>
          <p:nvPr/>
        </p:nvPicPr>
        <p:blipFill>
          <a:blip r:embed="rId2"/>
          <a:srcRect t="8554" b="15339"/>
          <a:stretch>
            <a:fillRect/>
          </a:stretch>
        </p:blipFill>
        <p:spPr>
          <a:xfrm>
            <a:off x="1425678" y="855406"/>
            <a:ext cx="9488474" cy="4920863"/>
          </a:xfrm>
          <a:prstGeom prst="rect">
            <a:avLst/>
          </a:prstGeom>
          <a:ln/>
        </p:spPr>
      </p:pic>
      <p:pic>
        <p:nvPicPr>
          <p:cNvPr id="3" name="image1.png"/>
          <p:cNvPicPr/>
          <p:nvPr/>
        </p:nvPicPr>
        <p:blipFill>
          <a:blip r:embed="rId3"/>
          <a:srcRect t="7228" b="14285"/>
          <a:stretch>
            <a:fillRect/>
          </a:stretch>
        </p:blipFill>
        <p:spPr>
          <a:xfrm>
            <a:off x="1425678" y="818443"/>
            <a:ext cx="9488474" cy="49947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5506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49304" y="226257"/>
            <a:ext cx="8654902" cy="1403497"/>
          </a:xfrm>
          <a:solidFill>
            <a:srgbClr val="FFC000"/>
          </a:solidFill>
        </p:spPr>
        <p:txBody>
          <a:bodyPr/>
          <a:lstStyle/>
          <a:p>
            <a:pPr algn="ctr"/>
            <a:r>
              <a:rPr lang="ru-RU" dirty="0" smtClean="0">
                <a:latin typeface="Arial Black" panose="020B0A04020102020204" pitchFamily="34" charset="0"/>
              </a:rPr>
              <a:t>Спасибо за внимание!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80" y="1967123"/>
            <a:ext cx="45529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6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0857" y="1597463"/>
            <a:ext cx="10058400" cy="489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170543" y="132898"/>
            <a:ext cx="6985000" cy="123233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ru-RU" sz="3200">
                <a:latin typeface="Arial Black"/>
                <a:ea typeface="Arial Black"/>
                <a:cs typeface="Arial Black"/>
                <a:sym typeface="Arial Black"/>
              </a:rPr>
              <a:t>Этап I : предварительный анализ данных на основе НКРЯ И NGRAM</a:t>
            </a:r>
            <a:endParaRPr sz="32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4685" y="866952"/>
            <a:ext cx="10058400" cy="4897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5325" y="891090"/>
            <a:ext cx="10058400" cy="5100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</a:pPr>
            <a:r>
              <a:rPr lang="ru-RU" sz="3200">
                <a:latin typeface="Arial Black"/>
                <a:ea typeface="Arial Black"/>
                <a:cs typeface="Arial Black"/>
                <a:sym typeface="Arial Black"/>
              </a:rPr>
              <a:t>Этап II: анализ ассоциативных моделей на основе данных Rusvectores</a:t>
            </a:r>
            <a:endParaRPr sz="32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16" name="Google Shape;116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629824" y="2476403"/>
            <a:ext cx="5155776" cy="350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113" y="2476403"/>
            <a:ext cx="4989548" cy="3501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903568"/>
            <a:ext cx="5272314" cy="426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7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665686" y="1879266"/>
            <a:ext cx="5181600" cy="4244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8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598057" y="1367460"/>
            <a:ext cx="7231743" cy="4940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ru-RU">
                <a:latin typeface="Arial Black"/>
                <a:ea typeface="Arial Black"/>
                <a:cs typeface="Arial Black"/>
                <a:sym typeface="Arial Black"/>
              </a:rPr>
              <a:t>Этап III: работа с Mystem и AntConc</a:t>
            </a:r>
            <a:endParaRPr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4" name="Google Shape;134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800"/>
              <a:buChar char="•"/>
            </a:pPr>
            <a:r>
              <a:rPr lang="ru-RU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База: материалы 6-ти съездов КПСС (XVIII-XXIII) </a:t>
            </a:r>
            <a:endParaRPr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9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06400" y="2427450"/>
            <a:ext cx="7579200" cy="39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76</Words>
  <Application>Microsoft Office PowerPoint</Application>
  <PresentationFormat>Широкоэкранный</PresentationFormat>
  <Paragraphs>13</Paragraphs>
  <Slides>21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Arial Black</vt:lpstr>
      <vt:lpstr>Calibri</vt:lpstr>
      <vt:lpstr>Тема Office</vt:lpstr>
      <vt:lpstr>Творческое объединение «РотФронт» представляет</vt:lpstr>
      <vt:lpstr>Функционирование  «-изм-»ов в материалах съездов ЦК КПСС 1940-1960х гг.</vt:lpstr>
      <vt:lpstr>Этап I : предварительный анализ данных на основе НКРЯ И NGRAM</vt:lpstr>
      <vt:lpstr>Презентация PowerPoint</vt:lpstr>
      <vt:lpstr>Презентация PowerPoint</vt:lpstr>
      <vt:lpstr>Этап II: анализ ассоциативных моделей на основе данных Rusvectores</vt:lpstr>
      <vt:lpstr>Презентация PowerPoint</vt:lpstr>
      <vt:lpstr>Презентация PowerPoint</vt:lpstr>
      <vt:lpstr>Этап III: работа с Mystem и AntConc</vt:lpstr>
      <vt:lpstr>Презентация PowerPoint</vt:lpstr>
      <vt:lpstr>3-граммы </vt:lpstr>
      <vt:lpstr>4- граммы</vt:lpstr>
      <vt:lpstr>5-ти граммы </vt:lpstr>
      <vt:lpstr>Этап IV: Voyant tools (кол-во употреблений «-изм-»ов во всех материалах и плотность их употребления)</vt:lpstr>
      <vt:lpstr>Voyant Tools: частотность и плотность употребление «-изм-»ов в отдельных материалах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Творческое объединение «РотФронт» представляет</dc:title>
  <dc:creator>Tanya</dc:creator>
  <cp:lastModifiedBy>User</cp:lastModifiedBy>
  <cp:revision>12</cp:revision>
  <dcterms:created xsi:type="dcterms:W3CDTF">2019-05-28T09:20:09Z</dcterms:created>
  <dcterms:modified xsi:type="dcterms:W3CDTF">2019-05-29T09:23:36Z</dcterms:modified>
</cp:coreProperties>
</file>